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ry Jerry" initials="JJ" lastIdx="2" clrIdx="0">
    <p:extLst>
      <p:ext uri="{19B8F6BF-5375-455C-9EA6-DF929625EA0E}">
        <p15:presenceInfo xmlns:p15="http://schemas.microsoft.com/office/powerpoint/2012/main" userId="78334a9b797d72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A69"/>
    <a:srgbClr val="E9F7DF"/>
    <a:srgbClr val="EAF0E6"/>
    <a:srgbClr val="AAEAFF"/>
    <a:srgbClr val="7FDFFF"/>
    <a:srgbClr val="56D4FF"/>
    <a:srgbClr val="00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/>
    <p:restoredTop sz="94667"/>
  </p:normalViewPr>
  <p:slideViewPr>
    <p:cSldViewPr snapToGrid="0" snapToObjects="1">
      <p:cViewPr>
        <p:scale>
          <a:sx n="25" d="100"/>
          <a:sy n="25" d="100"/>
        </p:scale>
        <p:origin x="-14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2CA55-510F-F048-8FAE-052D8F96C9BE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E2AEE-C55C-E04E-9482-3548868404B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294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400300" y="1143000"/>
            <a:ext cx="2057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E2AEE-C55C-E04E-9482-3548868404B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974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116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917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5780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5386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7290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0358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1270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149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355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593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64BC-9B97-0A49-8757-7C04C7F168F2}" type="datetimeFigureOut">
              <a:rPr kumimoji="1" lang="zh-CN" altLang="en-US" smtClean="0"/>
              <a:t>2022-9-15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EAB16-5392-D146-A6A8-325F8592975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136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80227F-19CD-A34F-ADDF-836DD575B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4858" y="860580"/>
            <a:ext cx="22909718" cy="247554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zh-CN" altLang="en-US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基金项目批准号（如</a:t>
            </a:r>
            <a:r>
              <a:rPr lang="en-US" altLang="zh-CN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51607999</a:t>
            </a:r>
            <a:r>
              <a:rPr lang="zh-CN" altLang="en-US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），国家自然科学基金面上项目</a:t>
            </a:r>
            <a:r>
              <a:rPr lang="en-US" altLang="zh-CN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地区</a:t>
            </a:r>
            <a:r>
              <a:rPr lang="en-US" altLang="zh-CN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49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青年科学基金项目</a:t>
            </a:r>
            <a:r>
              <a:rPr lang="en-US" altLang="zh-CN" sz="72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en-US" altLang="zh-CN" sz="72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CN" altLang="zh-CN" sz="72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基于…… …… …… …… …… …… ……的研究</a:t>
            </a:r>
            <a:endParaRPr kumimoji="1" lang="zh-CN" altLang="en-US" sz="7200" b="1" dirty="0">
              <a:solidFill>
                <a:srgbClr val="093A6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E065BC-2B2C-1B4B-87C7-16CE3D115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1054" y="3437722"/>
            <a:ext cx="21293161" cy="13234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zh-CN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张</a:t>
            </a:r>
            <a:r>
              <a:rPr lang="zh-CN" altLang="zh-CN" sz="4000" b="1" dirty="0" smtClean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</a:t>
            </a:r>
            <a:r>
              <a:rPr lang="zh-CN" altLang="en-US" sz="4000" b="1" dirty="0" smtClean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（项目负责人）</a:t>
            </a:r>
            <a:r>
              <a:rPr lang="zh-CN" altLang="zh-CN" sz="4000" b="1" dirty="0" smtClean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李四，</a:t>
            </a:r>
            <a:r>
              <a:rPr lang="en-US" altLang="zh-CN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……</a:t>
            </a:r>
            <a:r>
              <a:rPr lang="zh-CN" altLang="en-US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（项目组主要成员）</a:t>
            </a:r>
            <a:endParaRPr lang="en-US" altLang="zh-CN" sz="4000" b="1" dirty="0">
              <a:solidFill>
                <a:srgbClr val="00B0F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zh-CN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XXXX</a:t>
            </a:r>
            <a:r>
              <a:rPr lang="zh-CN" altLang="zh-CN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大学</a:t>
            </a:r>
            <a:r>
              <a:rPr lang="en-US" altLang="zh-CN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4000" b="1" dirty="0">
                <a:solidFill>
                  <a:srgbClr val="00B0F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研究所</a:t>
            </a:r>
            <a:endParaRPr lang="zh-CN" altLang="zh-CN" sz="4000" b="1" dirty="0">
              <a:solidFill>
                <a:srgbClr val="00B0F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EA83CCB-39E7-1248-920E-15E182F2F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085" y="1140046"/>
            <a:ext cx="3414537" cy="337339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F803154F-6837-A04C-B07F-5B0CDC686DF8}"/>
              </a:ext>
            </a:extLst>
          </p:cNvPr>
          <p:cNvSpPr txBox="1"/>
          <p:nvPr/>
        </p:nvSpPr>
        <p:spPr>
          <a:xfrm>
            <a:off x="955841" y="33531860"/>
            <a:ext cx="26888733" cy="1965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</a:p>
          <a:p>
            <a:pPr>
              <a:lnSpc>
                <a:spcPts val="5000"/>
              </a:lnSpc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</a:p>
          <a:p>
            <a:pPr>
              <a:lnSpc>
                <a:spcPts val="5000"/>
              </a:lnSpc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3.</a:t>
            </a:r>
            <a:endParaRPr lang="zh-CN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9E686F8-79CF-1240-BE48-6C1BB4E3B304}"/>
              </a:ext>
            </a:extLst>
          </p:cNvPr>
          <p:cNvSpPr txBox="1"/>
          <p:nvPr/>
        </p:nvSpPr>
        <p:spPr>
          <a:xfrm>
            <a:off x="955846" y="11565373"/>
            <a:ext cx="26888733" cy="2109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（本部分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应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图文并茂，突出项目特点和特色）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ts val="42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F6CF5D9-642C-C14A-B99C-86A405A8AF92}"/>
              </a:ext>
            </a:extLst>
          </p:cNvPr>
          <p:cNvSpPr txBox="1"/>
          <p:nvPr/>
        </p:nvSpPr>
        <p:spPr>
          <a:xfrm>
            <a:off x="955846" y="36431327"/>
            <a:ext cx="26888733" cy="598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5000"/>
              </a:lnSpc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基于本项目，培养博士后**名、博士**名、硕士**名，在国际学术期刊、国际会议及国内核心期刊上发表论文**篇（未录用的不统计），其中，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SCI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收录**篇、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EI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收录**篇（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SCI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收录的不重复统计），出版学术专著**部，获得国家发明专利**项、软件著作权**项（申请未获批的不统计），举办**次学术会议，学术会议邀请报告**次，获得省部级或以上奖励**项，**项专利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技术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方法获得转让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>
                <a:latin typeface="Microsoft YaHei" panose="020B0503020204020204" pitchFamily="34" charset="-122"/>
                <a:ea typeface="Microsoft YaHei" panose="020B0503020204020204" pitchFamily="34" charset="-122"/>
              </a:rPr>
              <a:t>应用等。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代表性成果如下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zh-CN" altLang="en-US" sz="36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列举合计不超过</a:t>
            </a:r>
            <a:r>
              <a:rPr lang="en-US" altLang="zh-CN" sz="36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CN" altLang="zh-CN" sz="36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项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）：</a:t>
            </a:r>
          </a:p>
          <a:p>
            <a:pPr algn="just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[1] Zhang San, Li Si, Wang Wu. Control and Performance of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……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IEEE Transactions on Industrial Electronics, 2012, 59(11): 1234-1243. (SCI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收录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CN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[2]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张三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李四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王五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论文题目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期刊名称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卷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期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):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起始页码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-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结束页码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(EI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收录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CN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[3]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张三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李四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王五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专著题目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出版社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  <a:endParaRPr lang="zh-CN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[4]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张三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李四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王五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奖励名称，获奖年份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</a:p>
          <a:p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[5] **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成果转让于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****/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应用于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****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04C6640-436C-D54F-A81F-9799F0F2F07E}"/>
              </a:ext>
            </a:extLst>
          </p:cNvPr>
          <p:cNvSpPr/>
          <p:nvPr/>
        </p:nvSpPr>
        <p:spPr>
          <a:xfrm>
            <a:off x="705658" y="5456942"/>
            <a:ext cx="27389100" cy="37105972"/>
          </a:xfrm>
          <a:prstGeom prst="rect">
            <a:avLst/>
          </a:prstGeom>
          <a:noFill/>
          <a:ln w="114300" cmpd="thickThin">
            <a:solidFill>
              <a:srgbClr val="093A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Text Box 71">
            <a:extLst>
              <a:ext uri="{FF2B5EF4-FFF2-40B4-BE49-F238E27FC236}">
                <a16:creationId xmlns:a16="http://schemas.microsoft.com/office/drawing/2014/main" id="{EFA92704-0039-1540-AC22-A1E935A7F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46" y="5704929"/>
            <a:ext cx="26888733" cy="732498"/>
          </a:xfrm>
          <a:prstGeom prst="rect">
            <a:avLst/>
          </a:prstGeom>
          <a:solidFill>
            <a:srgbClr val="AAEAFF"/>
          </a:solidFill>
          <a:ln w="9525">
            <a:solidFill>
              <a:srgbClr val="093A69"/>
            </a:solidFill>
            <a:miter lim="800000"/>
            <a:headEnd/>
            <a:tailEnd/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square" lIns="54855" tIns="27427" rIns="54855" bIns="27427">
            <a:spAutoFit/>
          </a:bodyPr>
          <a:lstStyle>
            <a:lvl1pPr defTabSz="2633663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33663">
              <a:spcBef>
                <a:spcPct val="20000"/>
              </a:spcBef>
              <a:buChar char="–"/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33663">
              <a:spcBef>
                <a:spcPct val="20000"/>
              </a:spcBef>
              <a:buChar char="•"/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33663">
              <a:spcBef>
                <a:spcPct val="20000"/>
              </a:spcBef>
              <a:buChar char="–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33663">
              <a:spcBef>
                <a:spcPct val="20000"/>
              </a:spcBef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zh-CN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一、</a:t>
            </a:r>
            <a:r>
              <a:rPr lang="zh-CN" altLang="en-US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基本情况</a:t>
            </a:r>
            <a:endParaRPr lang="zh-CN" altLang="zh-CN" sz="4400" dirty="0">
              <a:solidFill>
                <a:srgbClr val="093A6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9" name="Text Box 71">
            <a:extLst>
              <a:ext uri="{FF2B5EF4-FFF2-40B4-BE49-F238E27FC236}">
                <a16:creationId xmlns:a16="http://schemas.microsoft.com/office/drawing/2014/main" id="{67B33E30-0C34-D141-A898-112968888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46" y="10581179"/>
            <a:ext cx="26888733" cy="732498"/>
          </a:xfrm>
          <a:prstGeom prst="rect">
            <a:avLst/>
          </a:prstGeom>
          <a:solidFill>
            <a:srgbClr val="AAEAFF"/>
          </a:solidFill>
          <a:ln w="9525">
            <a:solidFill>
              <a:srgbClr val="093A69"/>
            </a:solidFill>
            <a:miter lim="800000"/>
            <a:headEnd/>
            <a:tailEnd/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square" lIns="54855" tIns="27427" rIns="54855" bIns="27427">
            <a:spAutoFit/>
          </a:bodyPr>
          <a:lstStyle>
            <a:lvl1pPr defTabSz="2633663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33663">
              <a:spcBef>
                <a:spcPct val="20000"/>
              </a:spcBef>
              <a:buChar char="–"/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33663">
              <a:spcBef>
                <a:spcPct val="20000"/>
              </a:spcBef>
              <a:buChar char="•"/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33663">
              <a:spcBef>
                <a:spcPct val="20000"/>
              </a:spcBef>
              <a:buChar char="–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33663">
              <a:spcBef>
                <a:spcPct val="20000"/>
              </a:spcBef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zh-CN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二、研究进展</a:t>
            </a:r>
            <a:endParaRPr lang="zh-CN" altLang="zh-CN" sz="4400" dirty="0">
              <a:solidFill>
                <a:srgbClr val="093A6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Text Box 71">
            <a:extLst>
              <a:ext uri="{FF2B5EF4-FFF2-40B4-BE49-F238E27FC236}">
                <a16:creationId xmlns:a16="http://schemas.microsoft.com/office/drawing/2014/main" id="{2C21F7D8-0517-3745-BDE3-050530127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46" y="35599130"/>
            <a:ext cx="26888733" cy="732498"/>
          </a:xfrm>
          <a:prstGeom prst="rect">
            <a:avLst/>
          </a:prstGeom>
          <a:solidFill>
            <a:srgbClr val="AAEAFF"/>
          </a:solidFill>
          <a:ln w="9525">
            <a:solidFill>
              <a:srgbClr val="093A69"/>
            </a:solidFill>
            <a:miter lim="800000"/>
            <a:headEnd/>
            <a:tailEnd/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square" lIns="54855" tIns="27427" rIns="54855" bIns="27427">
            <a:spAutoFit/>
          </a:bodyPr>
          <a:lstStyle>
            <a:lvl1pPr defTabSz="2633663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33663">
              <a:spcBef>
                <a:spcPct val="20000"/>
              </a:spcBef>
              <a:buChar char="–"/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33663">
              <a:spcBef>
                <a:spcPct val="20000"/>
              </a:spcBef>
              <a:buChar char="•"/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33663">
              <a:spcBef>
                <a:spcPct val="20000"/>
              </a:spcBef>
              <a:buChar char="–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33663">
              <a:spcBef>
                <a:spcPct val="20000"/>
              </a:spcBef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en-US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四</a:t>
            </a:r>
            <a:r>
              <a:rPr lang="zh-CN" altLang="zh-CN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、研究成果</a:t>
            </a:r>
            <a:endParaRPr lang="zh-CN" altLang="zh-CN" sz="4400" dirty="0">
              <a:solidFill>
                <a:srgbClr val="093A6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D76CC3E-A21C-F34E-A1A0-B8850949D1FF}"/>
              </a:ext>
            </a:extLst>
          </p:cNvPr>
          <p:cNvSpPr/>
          <p:nvPr/>
        </p:nvSpPr>
        <p:spPr>
          <a:xfrm>
            <a:off x="705661" y="668297"/>
            <a:ext cx="27395105" cy="4316896"/>
          </a:xfrm>
          <a:prstGeom prst="rect">
            <a:avLst/>
          </a:prstGeom>
          <a:noFill/>
          <a:ln w="114300" cmpd="thickThin">
            <a:solidFill>
              <a:srgbClr val="093A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Text Box 71">
            <a:extLst>
              <a:ext uri="{FF2B5EF4-FFF2-40B4-BE49-F238E27FC236}">
                <a16:creationId xmlns:a16="http://schemas.microsoft.com/office/drawing/2014/main" id="{67B33E30-0C34-D141-A898-112968888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46" y="32611892"/>
            <a:ext cx="26888733" cy="732498"/>
          </a:xfrm>
          <a:prstGeom prst="rect">
            <a:avLst/>
          </a:prstGeom>
          <a:solidFill>
            <a:srgbClr val="AAEAFF"/>
          </a:solidFill>
          <a:ln w="9525">
            <a:solidFill>
              <a:srgbClr val="093A69"/>
            </a:solidFill>
            <a:miter lim="800000"/>
            <a:headEnd/>
            <a:tailEnd/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square" lIns="54855" tIns="27427" rIns="54855" bIns="27427">
            <a:spAutoFit/>
          </a:bodyPr>
          <a:lstStyle>
            <a:lvl1pPr defTabSz="2633663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633663">
              <a:spcBef>
                <a:spcPct val="20000"/>
              </a:spcBef>
              <a:buChar char="–"/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633663">
              <a:spcBef>
                <a:spcPct val="20000"/>
              </a:spcBef>
              <a:buChar char="•"/>
              <a:defRPr sz="69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633663">
              <a:spcBef>
                <a:spcPct val="20000"/>
              </a:spcBef>
              <a:buChar char="–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633663">
              <a:spcBef>
                <a:spcPct val="20000"/>
              </a:spcBef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6336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5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en-US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</a:t>
            </a:r>
            <a:r>
              <a:rPr lang="zh-CN" altLang="zh-CN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zh-CN" altLang="en-US" sz="4400" b="1" dirty="0">
                <a:solidFill>
                  <a:srgbClr val="093A6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主要创新</a:t>
            </a:r>
            <a:endParaRPr lang="zh-CN" altLang="zh-CN" sz="4400" dirty="0">
              <a:solidFill>
                <a:srgbClr val="093A69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803154F-6837-A04C-B07F-5B0CDC686DF8}"/>
              </a:ext>
            </a:extLst>
          </p:cNvPr>
          <p:cNvSpPr txBox="1"/>
          <p:nvPr/>
        </p:nvSpPr>
        <p:spPr>
          <a:xfrm>
            <a:off x="955840" y="6646384"/>
            <a:ext cx="268887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800"/>
              </a:lnSpc>
            </a:pP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研究目标：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、……。</a:t>
            </a:r>
          </a:p>
          <a:p>
            <a:pPr algn="just">
              <a:lnSpc>
                <a:spcPts val="4800"/>
              </a:lnSpc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科学问题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：………………。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ts val="4800"/>
              </a:lnSpc>
            </a:pP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      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备注：经过本项目的研究，上述科学问题完全解决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基本解决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部分解决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未能解决。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ts val="4800"/>
              </a:lnSpc>
            </a:pP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主要难点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、……；</a:t>
            </a:r>
            <a:r>
              <a:rPr lang="en-US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、……。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ts val="4800"/>
              </a:lnSpc>
            </a:pP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研究</a:t>
            </a:r>
            <a:r>
              <a:rPr lang="zh-CN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方案</a:t>
            </a:r>
            <a:r>
              <a:rPr lang="zh-CN" altLang="zh-CN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：………………。</a:t>
            </a: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>
              <a:lnSpc>
                <a:spcPts val="4800"/>
              </a:lnSpc>
            </a:pPr>
            <a:endParaRPr lang="en-US" altLang="zh-CN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7731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399</Words>
  <Application>Microsoft Office PowerPoint</Application>
  <PresentationFormat>自定义</PresentationFormat>
  <Paragraphs>59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Microsoft YaHei</vt:lpstr>
      <vt:lpstr>Arial</vt:lpstr>
      <vt:lpstr>Calibri</vt:lpstr>
      <vt:lpstr>Calibri Light</vt:lpstr>
      <vt:lpstr>Office 主题​​</vt:lpstr>
      <vt:lpstr>基金项目批准号（如51607999），国家自然科学基金面上项目/地区/青年科学基金项目 基于…… …… …… …… …… …… ……的研究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基于……的研究</dc:title>
  <dc:creator>Microsoft Office User</dc:creator>
  <cp:lastModifiedBy>关永刚</cp:lastModifiedBy>
  <cp:revision>31</cp:revision>
  <dcterms:created xsi:type="dcterms:W3CDTF">2020-10-13T02:59:34Z</dcterms:created>
  <dcterms:modified xsi:type="dcterms:W3CDTF">2022-09-15T01:12:37Z</dcterms:modified>
</cp:coreProperties>
</file>