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62"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589F"/>
    <a:srgbClr val="FF6600"/>
    <a:srgbClr val="000099"/>
    <a:srgbClr val="0000FF"/>
    <a:srgbClr val="FF7C8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82825" autoAdjust="0"/>
  </p:normalViewPr>
  <p:slideViewPr>
    <p:cSldViewPr snapToGrid="0">
      <p:cViewPr varScale="1">
        <p:scale>
          <a:sx n="67" d="100"/>
          <a:sy n="67" d="100"/>
        </p:scale>
        <p:origin x="784" y="48"/>
      </p:cViewPr>
      <p:guideLst>
        <p:guide orient="horz" pos="1657"/>
        <p:guide pos="3840"/>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FEC1AD-8C40-4FC5-8267-C0313BA7BF1C}" type="datetimeFigureOut">
              <a:rPr lang="zh-CN" altLang="en-US" smtClean="0"/>
              <a:t>2023/9/27</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8F9355-5F6B-499B-ADC4-2ACBD8753F86}" type="slidenum">
              <a:rPr lang="zh-CN" altLang="en-US" smtClean="0"/>
              <a:t>‹#›</a:t>
            </a:fld>
            <a:endParaRPr lang="zh-CN" altLang="en-US"/>
          </a:p>
        </p:txBody>
      </p:sp>
    </p:spTree>
    <p:extLst>
      <p:ext uri="{BB962C8B-B14F-4D97-AF65-F5344CB8AC3E}">
        <p14:creationId xmlns:p14="http://schemas.microsoft.com/office/powerpoint/2010/main" val="1904127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48F9355-5F6B-499B-ADC4-2ACBD8753F86}" type="slidenum">
              <a:rPr lang="zh-CN" altLang="en-US" smtClean="0"/>
              <a:t>1</a:t>
            </a:fld>
            <a:endParaRPr lang="zh-CN" altLang="en-US"/>
          </a:p>
        </p:txBody>
      </p:sp>
    </p:spTree>
    <p:extLst>
      <p:ext uri="{BB962C8B-B14F-4D97-AF65-F5344CB8AC3E}">
        <p14:creationId xmlns:p14="http://schemas.microsoft.com/office/powerpoint/2010/main" val="3194885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48F9355-5F6B-499B-ADC4-2ACBD8753F86}" type="slidenum">
              <a:rPr lang="zh-CN" altLang="en-US" smtClean="0"/>
              <a:t>2</a:t>
            </a:fld>
            <a:endParaRPr lang="zh-CN" altLang="en-US"/>
          </a:p>
        </p:txBody>
      </p:sp>
    </p:spTree>
    <p:extLst>
      <p:ext uri="{BB962C8B-B14F-4D97-AF65-F5344CB8AC3E}">
        <p14:creationId xmlns:p14="http://schemas.microsoft.com/office/powerpoint/2010/main" val="39135937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C91714B-F361-4881-AD5D-22F07CEC0C5B}" type="datetimeFigureOut">
              <a:rPr lang="zh-CN" altLang="en-US" smtClean="0"/>
              <a:t>2023/9/27</a:t>
            </a:fld>
            <a:endParaRPr lang="zh-CN" altLang="en-US" dirty="0"/>
          </a:p>
        </p:txBody>
      </p:sp>
      <p:sp>
        <p:nvSpPr>
          <p:cNvPr id="5" name="Footer Placeholder 4"/>
          <p:cNvSpPr>
            <a:spLocks noGrp="1"/>
          </p:cNvSpPr>
          <p:nvPr>
            <p:ph type="ftr" sz="quarter" idx="11"/>
          </p:nvPr>
        </p:nvSpPr>
        <p:spPr/>
        <p:txBody>
          <a:bodyPr/>
          <a:lstStyle/>
          <a:p>
            <a:endParaRPr lang="zh-CN" altLang="en-US" dirty="0"/>
          </a:p>
        </p:txBody>
      </p:sp>
      <p:sp>
        <p:nvSpPr>
          <p:cNvPr id="6" name="Slide Number Placeholder 5"/>
          <p:cNvSpPr>
            <a:spLocks noGrp="1"/>
          </p:cNvSpPr>
          <p:nvPr>
            <p:ph type="sldNum" sz="quarter" idx="12"/>
          </p:nvPr>
        </p:nvSpPr>
        <p:spPr/>
        <p:txBody>
          <a:bodyPr/>
          <a:lstStyle/>
          <a:p>
            <a:fld id="{D3C3FD6D-542D-456A-9FA7-F2E78DF2A8DA}" type="slidenum">
              <a:rPr lang="zh-CN" altLang="en-US" smtClean="0"/>
              <a:t>‹#›</a:t>
            </a:fld>
            <a:endParaRPr lang="zh-CN" altLang="en-US"/>
          </a:p>
        </p:txBody>
      </p:sp>
      <p:sp>
        <p:nvSpPr>
          <p:cNvPr id="8" name="Rectangle 22">
            <a:extLst>
              <a:ext uri="{FF2B5EF4-FFF2-40B4-BE49-F238E27FC236}">
                <a16:creationId xmlns:a16="http://schemas.microsoft.com/office/drawing/2014/main" id="{550527B4-0F59-4E31-AE59-27794066E1FE}"/>
              </a:ext>
            </a:extLst>
          </p:cNvPr>
          <p:cNvSpPr>
            <a:spLocks noChangeArrowheads="1"/>
          </p:cNvSpPr>
          <p:nvPr userDrawn="1"/>
        </p:nvSpPr>
        <p:spPr bwMode="auto">
          <a:xfrm flipV="1">
            <a:off x="1" y="868669"/>
            <a:ext cx="12192000" cy="63272"/>
          </a:xfrm>
          <a:prstGeom prst="rect">
            <a:avLst/>
          </a:prstGeom>
          <a:gradFill flip="none" rotWithShape="1">
            <a:gsLst>
              <a:gs pos="0">
                <a:srgbClr val="C00000"/>
              </a:gs>
              <a:gs pos="50000">
                <a:schemeClr val="accent1">
                  <a:tint val="44500"/>
                  <a:satMod val="160000"/>
                </a:schemeClr>
              </a:gs>
              <a:gs pos="100000">
                <a:schemeClr val="accent1">
                  <a:tint val="23500"/>
                  <a:satMod val="160000"/>
                </a:schemeClr>
              </a:gs>
            </a:gsLst>
            <a:lin ang="10800000" scaled="1"/>
            <a:tileRect/>
          </a:gradFill>
          <a:ln>
            <a:noFill/>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742950" indent="-285750"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spcBef>
                <a:spcPct val="0"/>
              </a:spcBef>
              <a:buFontTx/>
              <a:buNone/>
            </a:pPr>
            <a:endParaRPr lang="zh-CN" altLang="en-US" sz="1800"/>
          </a:p>
        </p:txBody>
      </p:sp>
      <p:pic>
        <p:nvPicPr>
          <p:cNvPr id="11" name="Picture 2" descr="âä¸­å½å·¥ç¨ç­ç©çå­¦ä¼âçå¾çæç´¢ç»æ">
            <a:extLst>
              <a:ext uri="{FF2B5EF4-FFF2-40B4-BE49-F238E27FC236}">
                <a16:creationId xmlns:a16="http://schemas.microsoft.com/office/drawing/2014/main" id="{9895366B-F242-469D-9304-D25B65D46FD6}"/>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436035" y="15239"/>
            <a:ext cx="927099" cy="869811"/>
          </a:xfrm>
          <a:prstGeom prst="rect">
            <a:avLst/>
          </a:prstGeom>
          <a:noFill/>
          <a:extLst>
            <a:ext uri="{909E8E84-426E-40DD-AFC4-6F175D3DCCD1}">
              <a14:hiddenFill xmlns:a14="http://schemas.microsoft.com/office/drawing/2010/main">
                <a:solidFill>
                  <a:srgbClr val="FFFFFF"/>
                </a:solidFill>
              </a14:hiddenFill>
            </a:ext>
          </a:extLst>
        </p:spPr>
      </p:pic>
      <p:sp>
        <p:nvSpPr>
          <p:cNvPr id="12" name="矩形 11">
            <a:extLst>
              <a:ext uri="{FF2B5EF4-FFF2-40B4-BE49-F238E27FC236}">
                <a16:creationId xmlns:a16="http://schemas.microsoft.com/office/drawing/2014/main" id="{F8FFE85E-E84B-4888-872E-2E800567E409}"/>
              </a:ext>
            </a:extLst>
          </p:cNvPr>
          <p:cNvSpPr/>
          <p:nvPr userDrawn="1"/>
        </p:nvSpPr>
        <p:spPr>
          <a:xfrm>
            <a:off x="1356710" y="130970"/>
            <a:ext cx="4815259" cy="658257"/>
          </a:xfrm>
          <a:prstGeom prst="rect">
            <a:avLst/>
          </a:prstGeom>
          <a:noFill/>
        </p:spPr>
        <p:txBody>
          <a:bodyPr wrap="square">
            <a:spAutoFit/>
          </a:bodyPr>
          <a:lstStyle/>
          <a:p>
            <a:pPr algn="r">
              <a:lnSpc>
                <a:spcPct val="120000"/>
              </a:lnSpc>
            </a:pPr>
            <a:r>
              <a:rPr lang="en-US" altLang="zh-CN" sz="1600" b="1" dirty="0">
                <a:solidFill>
                  <a:srgbClr val="26589F"/>
                </a:solidFill>
                <a:latin typeface="微软雅黑" panose="020B0503020204020204" pitchFamily="34" charset="-122"/>
                <a:ea typeface="微软雅黑" panose="020B0503020204020204" pitchFamily="34" charset="-122"/>
                <a:cs typeface="Times New Roman" panose="02020603050405020304" pitchFamily="18" charset="0"/>
              </a:rPr>
              <a:t>2023</a:t>
            </a:r>
            <a:r>
              <a:rPr lang="zh-CN" altLang="en-US" sz="1600" b="1" dirty="0">
                <a:solidFill>
                  <a:srgbClr val="26589F"/>
                </a:solidFill>
                <a:latin typeface="微软雅黑" panose="020B0503020204020204" pitchFamily="34" charset="-122"/>
                <a:ea typeface="微软雅黑" panose="020B0503020204020204" pitchFamily="34" charset="-122"/>
                <a:cs typeface="Times New Roman" panose="02020603050405020304" pitchFamily="18" charset="0"/>
              </a:rPr>
              <a:t>年中国工程热物理学会传热传质学术会议暨</a:t>
            </a:r>
            <a:endParaRPr lang="en-US" altLang="zh-CN" sz="1600" b="1" dirty="0">
              <a:solidFill>
                <a:srgbClr val="26589F"/>
              </a:solidFill>
              <a:latin typeface="微软雅黑" panose="020B0503020204020204" pitchFamily="34" charset="-122"/>
              <a:ea typeface="微软雅黑" panose="020B0503020204020204" pitchFamily="34" charset="-122"/>
              <a:cs typeface="Times New Roman" panose="02020603050405020304" pitchFamily="18" charset="0"/>
            </a:endParaRPr>
          </a:p>
          <a:p>
            <a:pPr algn="r">
              <a:lnSpc>
                <a:spcPct val="120000"/>
              </a:lnSpc>
            </a:pPr>
            <a:r>
              <a:rPr lang="zh-CN" altLang="en-US" sz="1600" b="1" dirty="0">
                <a:solidFill>
                  <a:srgbClr val="26589F"/>
                </a:solidFill>
                <a:latin typeface="微软雅黑" panose="020B0503020204020204" pitchFamily="34" charset="-122"/>
                <a:ea typeface="微软雅黑" panose="020B0503020204020204" pitchFamily="34" charset="-122"/>
                <a:cs typeface="Times New Roman" panose="02020603050405020304" pitchFamily="18" charset="0"/>
              </a:rPr>
              <a:t>国家自然科学基金传热传质领域项目进展交流会议</a:t>
            </a:r>
          </a:p>
        </p:txBody>
      </p:sp>
      <p:grpSp>
        <p:nvGrpSpPr>
          <p:cNvPr id="14" name="组合 13">
            <a:extLst>
              <a:ext uri="{FF2B5EF4-FFF2-40B4-BE49-F238E27FC236}">
                <a16:creationId xmlns:a16="http://schemas.microsoft.com/office/drawing/2014/main" id="{B2646CEF-ADD9-4B8F-83A4-F0D78CC1BEA6}"/>
              </a:ext>
            </a:extLst>
          </p:cNvPr>
          <p:cNvGrpSpPr/>
          <p:nvPr userDrawn="1"/>
        </p:nvGrpSpPr>
        <p:grpSpPr>
          <a:xfrm>
            <a:off x="7778329" y="15240"/>
            <a:ext cx="3969177" cy="1015048"/>
            <a:chOff x="7850708" y="15240"/>
            <a:chExt cx="3331663" cy="826511"/>
          </a:xfrm>
        </p:grpSpPr>
        <p:pic>
          <p:nvPicPr>
            <p:cNvPr id="13" name="图片 12">
              <a:extLst>
                <a:ext uri="{FF2B5EF4-FFF2-40B4-BE49-F238E27FC236}">
                  <a16:creationId xmlns:a16="http://schemas.microsoft.com/office/drawing/2014/main" id="{A5C68BE3-F015-404F-8610-BF5A94B9BAA5}"/>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r="87093"/>
            <a:stretch/>
          </p:blipFill>
          <p:spPr>
            <a:xfrm>
              <a:off x="7850708" y="15240"/>
              <a:ext cx="661282" cy="826511"/>
            </a:xfrm>
            <a:prstGeom prst="rect">
              <a:avLst/>
            </a:prstGeom>
          </p:spPr>
        </p:pic>
        <p:pic>
          <p:nvPicPr>
            <p:cNvPr id="1026" name="Picture 2">
              <a:extLst>
                <a:ext uri="{FF2B5EF4-FFF2-40B4-BE49-F238E27FC236}">
                  <a16:creationId xmlns:a16="http://schemas.microsoft.com/office/drawing/2014/main" id="{1F7B5999-E3A6-4D21-BED3-AB930640FACB}"/>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5035" t="16156" r="70662" b="16211"/>
            <a:stretch/>
          </p:blipFill>
          <p:spPr bwMode="auto">
            <a:xfrm>
              <a:off x="8777727" y="42102"/>
              <a:ext cx="585208" cy="60276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F76841C2-3C94-4A5E-9D75-7D9248EF3A8C}"/>
                </a:ext>
              </a:extLst>
            </p:cNvPr>
            <p:cNvPicPr>
              <a:picLocks noChangeAspect="1" noChangeArrowheads="1"/>
            </p:cNvPicPr>
            <p:nvPr userDrawn="1"/>
          </p:nvPicPr>
          <p:blipFill>
            <a:blip r:embed="rId5">
              <a:extLst>
                <a:ext uri="{BEBA8EAE-BF5A-486C-A8C5-ECC9F3942E4B}">
                  <a14:imgProps xmlns:a14="http://schemas.microsoft.com/office/drawing/2010/main">
                    <a14:imgLayer r:embed="rId6">
                      <a14:imgEffect>
                        <a14:colorTemperature colorTemp="5900"/>
                      </a14:imgEffect>
                    </a14:imgLayer>
                  </a14:imgProps>
                </a:ext>
                <a:ext uri="{28A0092B-C50C-407E-A947-70E740481C1C}">
                  <a14:useLocalDpi xmlns:a14="http://schemas.microsoft.com/office/drawing/2010/main" val="0"/>
                </a:ext>
              </a:extLst>
            </a:blip>
            <a:srcRect/>
            <a:stretch>
              <a:fillRect/>
            </a:stretch>
          </p:blipFill>
          <p:spPr bwMode="auto">
            <a:xfrm>
              <a:off x="9672416" y="65915"/>
              <a:ext cx="594619" cy="5946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EDA9C945-CC0E-499A-8C1A-9211D84D93E1}"/>
                </a:ext>
              </a:extLst>
            </p:cNvPr>
            <p:cNvPicPr>
              <a:picLocks noChangeAspect="1" noChangeArrowheads="1"/>
            </p:cNvPicPr>
            <p:nvPr userDrawn="1"/>
          </p:nvPicPr>
          <p:blipFill rotWithShape="1">
            <a:blip r:embed="rId7">
              <a:extLst>
                <a:ext uri="{28A0092B-C50C-407E-A947-70E740481C1C}">
                  <a14:useLocalDpi xmlns:a14="http://schemas.microsoft.com/office/drawing/2010/main" val="0"/>
                </a:ext>
              </a:extLst>
            </a:blip>
            <a:srcRect l="12278" t="22435" r="66607" b="21796"/>
            <a:stretch/>
          </p:blipFill>
          <p:spPr bwMode="auto">
            <a:xfrm>
              <a:off x="10533075" y="53215"/>
              <a:ext cx="649296" cy="6347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618643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91714B-F361-4881-AD5D-22F07CEC0C5B}" type="datetimeFigureOut">
              <a:rPr lang="zh-CN" altLang="en-US" smtClean="0"/>
              <a:t>2023/9/27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3C3FD6D-542D-456A-9FA7-F2E78DF2A8DA}" type="slidenum">
              <a:rPr lang="zh-CN" altLang="en-US" smtClean="0"/>
              <a:t>‹#›</a:t>
            </a:fld>
            <a:endParaRPr lang="zh-CN" altLang="en-US"/>
          </a:p>
        </p:txBody>
      </p:sp>
      <p:sp>
        <p:nvSpPr>
          <p:cNvPr id="5" name="TextBox 6">
            <a:extLst>
              <a:ext uri="{FF2B5EF4-FFF2-40B4-BE49-F238E27FC236}">
                <a16:creationId xmlns:a16="http://schemas.microsoft.com/office/drawing/2014/main" id="{257A8ABC-8ABF-4118-AA91-E841F7F63A0D}"/>
              </a:ext>
            </a:extLst>
          </p:cNvPr>
          <p:cNvSpPr txBox="1"/>
          <p:nvPr userDrawn="1"/>
        </p:nvSpPr>
        <p:spPr>
          <a:xfrm>
            <a:off x="8352135" y="6546991"/>
            <a:ext cx="3976643" cy="369332"/>
          </a:xfrm>
          <a:prstGeom prst="rect">
            <a:avLst/>
          </a:prstGeom>
          <a:noFill/>
        </p:spPr>
        <p:txBody>
          <a:bodyPr wrap="square" rtlCol="0">
            <a:spAutoFit/>
          </a:bodyPr>
          <a:lstStyle/>
          <a:p>
            <a:r>
              <a:rPr lang="en-US" altLang="zh-CN" sz="1800" dirty="0">
                <a:solidFill>
                  <a:schemeClr val="bg1"/>
                </a:solidFill>
              </a:rPr>
              <a:t>Thank you for your</a:t>
            </a:r>
            <a:r>
              <a:rPr lang="en-US" altLang="zh-CN" sz="1800" baseline="0" dirty="0">
                <a:solidFill>
                  <a:schemeClr val="bg1"/>
                </a:solidFill>
              </a:rPr>
              <a:t> attention!</a:t>
            </a:r>
            <a:endParaRPr lang="zh-CN" altLang="en-US" sz="1800" dirty="0">
              <a:solidFill>
                <a:schemeClr val="bg1"/>
              </a:solidFill>
            </a:endParaRPr>
          </a:p>
        </p:txBody>
      </p:sp>
      <p:sp>
        <p:nvSpPr>
          <p:cNvPr id="9" name="Rectangle 22">
            <a:extLst>
              <a:ext uri="{FF2B5EF4-FFF2-40B4-BE49-F238E27FC236}">
                <a16:creationId xmlns:a16="http://schemas.microsoft.com/office/drawing/2014/main" id="{214DDD39-E913-4113-B86B-49B5287390D3}"/>
              </a:ext>
            </a:extLst>
          </p:cNvPr>
          <p:cNvSpPr>
            <a:spLocks noChangeArrowheads="1"/>
          </p:cNvSpPr>
          <p:nvPr userDrawn="1"/>
        </p:nvSpPr>
        <p:spPr bwMode="auto">
          <a:xfrm flipV="1">
            <a:off x="1" y="6362977"/>
            <a:ext cx="12192000" cy="63272"/>
          </a:xfrm>
          <a:prstGeom prst="rect">
            <a:avLst/>
          </a:prstGeom>
          <a:gradFill flip="none" rotWithShape="1">
            <a:gsLst>
              <a:gs pos="0">
                <a:srgbClr val="C00000"/>
              </a:gs>
              <a:gs pos="50000">
                <a:schemeClr val="accent1">
                  <a:tint val="44500"/>
                  <a:satMod val="160000"/>
                </a:schemeClr>
              </a:gs>
              <a:gs pos="100000">
                <a:schemeClr val="accent1">
                  <a:tint val="23500"/>
                  <a:satMod val="160000"/>
                </a:schemeClr>
              </a:gs>
            </a:gsLst>
            <a:lin ang="10800000" scaled="1"/>
            <a:tileRect/>
          </a:gradFill>
          <a:ln>
            <a:noFill/>
          </a:ln>
        </p:spPr>
        <p:txBody>
          <a:bodyPr wrap="none" anchor="ctr"/>
          <a:lstStyle>
            <a:lvl1pPr eaLnBrk="0" hangingPunct="0">
              <a:spcBef>
                <a:spcPct val="20000"/>
              </a:spcBef>
              <a:buChar char="•"/>
              <a:defRPr sz="3200">
                <a:solidFill>
                  <a:schemeClr val="tx1"/>
                </a:solidFill>
                <a:latin typeface="Arial" pitchFamily="34" charset="0"/>
                <a:ea typeface="MS PGothic" pitchFamily="34" charset="-128"/>
              </a:defRPr>
            </a:lvl1pPr>
            <a:lvl2pPr marL="742950" indent="-285750" eaLnBrk="0" hangingPunct="0">
              <a:spcBef>
                <a:spcPct val="20000"/>
              </a:spcBef>
              <a:buChar char="–"/>
              <a:defRPr sz="2800">
                <a:solidFill>
                  <a:schemeClr val="tx1"/>
                </a:solidFill>
                <a:latin typeface="Arial" pitchFamily="34" charset="0"/>
                <a:ea typeface="MS PGothic" pitchFamily="34" charset="-128"/>
              </a:defRPr>
            </a:lvl2pPr>
            <a:lvl3pPr marL="1143000" indent="-228600" eaLnBrk="0" hangingPunct="0">
              <a:spcBef>
                <a:spcPct val="20000"/>
              </a:spcBef>
              <a:buChar char="•"/>
              <a:defRPr sz="2400">
                <a:solidFill>
                  <a:schemeClr val="tx1"/>
                </a:solidFill>
                <a:latin typeface="Arial" pitchFamily="34" charset="0"/>
                <a:ea typeface="MS PGothic" pitchFamily="34" charset="-128"/>
              </a:defRPr>
            </a:lvl3pPr>
            <a:lvl4pPr marL="1600200" indent="-228600" eaLnBrk="0" hangingPunct="0">
              <a:spcBef>
                <a:spcPct val="20000"/>
              </a:spcBef>
              <a:buChar char="–"/>
              <a:defRPr sz="2000">
                <a:solidFill>
                  <a:schemeClr val="tx1"/>
                </a:solidFill>
                <a:latin typeface="Arial" pitchFamily="34" charset="0"/>
                <a:ea typeface="MS PGothic" pitchFamily="34" charset="-128"/>
              </a:defRPr>
            </a:lvl4pPr>
            <a:lvl5pPr marL="2057400" indent="-228600" eaLnBrk="0" hangingPunct="0">
              <a:spcBef>
                <a:spcPct val="20000"/>
              </a:spcBef>
              <a:buChar char="»"/>
              <a:defRPr sz="2000">
                <a:solidFill>
                  <a:schemeClr val="tx1"/>
                </a:solidFill>
                <a:latin typeface="Arial" pitchFamily="34"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MS PGothic" pitchFamily="34" charset="-128"/>
              </a:defRPr>
            </a:lvl9pPr>
          </a:lstStyle>
          <a:p>
            <a:pPr>
              <a:spcBef>
                <a:spcPct val="0"/>
              </a:spcBef>
              <a:buFontTx/>
              <a:buNone/>
            </a:pPr>
            <a:endParaRPr lang="zh-CN" altLang="en-US" sz="1800"/>
          </a:p>
        </p:txBody>
      </p:sp>
      <p:pic>
        <p:nvPicPr>
          <p:cNvPr id="10" name="Picture 2" descr="âä¸­å½å·¥ç¨ç­ç©çå­¦ä¼âçå¾çæç´¢ç»æ">
            <a:extLst>
              <a:ext uri="{FF2B5EF4-FFF2-40B4-BE49-F238E27FC236}">
                <a16:creationId xmlns:a16="http://schemas.microsoft.com/office/drawing/2014/main" id="{60638964-615C-4FE0-8AD7-5FAB5F300857}"/>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194246" y="6395765"/>
            <a:ext cx="484730" cy="454778"/>
          </a:xfrm>
          <a:prstGeom prst="rect">
            <a:avLst/>
          </a:prstGeom>
          <a:noFill/>
          <a:extLst>
            <a:ext uri="{909E8E84-426E-40DD-AFC4-6F175D3DCCD1}">
              <a14:hiddenFill xmlns:a14="http://schemas.microsoft.com/office/drawing/2010/main">
                <a:solidFill>
                  <a:srgbClr val="FFFFFF"/>
                </a:solidFill>
              </a14:hiddenFill>
            </a:ext>
          </a:extLst>
        </p:spPr>
      </p:pic>
      <p:sp>
        <p:nvSpPr>
          <p:cNvPr id="11" name="矩形 10">
            <a:extLst>
              <a:ext uri="{FF2B5EF4-FFF2-40B4-BE49-F238E27FC236}">
                <a16:creationId xmlns:a16="http://schemas.microsoft.com/office/drawing/2014/main" id="{90FC7147-D235-4084-81D5-CAC355B1D6B3}"/>
              </a:ext>
            </a:extLst>
          </p:cNvPr>
          <p:cNvSpPr/>
          <p:nvPr userDrawn="1"/>
        </p:nvSpPr>
        <p:spPr>
          <a:xfrm>
            <a:off x="546309" y="6475503"/>
            <a:ext cx="6940129" cy="295145"/>
          </a:xfrm>
          <a:prstGeom prst="rect">
            <a:avLst/>
          </a:prstGeom>
          <a:noFill/>
        </p:spPr>
        <p:txBody>
          <a:bodyPr wrap="square">
            <a:spAutoFit/>
          </a:bodyPr>
          <a:lstStyle/>
          <a:p>
            <a:pPr algn="r">
              <a:lnSpc>
                <a:spcPct val="120000"/>
              </a:lnSpc>
            </a:pPr>
            <a:r>
              <a:rPr lang="en-US" altLang="zh-CN" sz="1200" b="1" dirty="0">
                <a:solidFill>
                  <a:srgbClr val="26589F"/>
                </a:solidFill>
                <a:latin typeface="微软雅黑" panose="020B0503020204020204" pitchFamily="34" charset="-122"/>
                <a:ea typeface="微软雅黑" panose="020B0503020204020204" pitchFamily="34" charset="-122"/>
                <a:cs typeface="Times New Roman" panose="02020603050405020304" pitchFamily="18" charset="0"/>
              </a:rPr>
              <a:t>2023</a:t>
            </a:r>
            <a:r>
              <a:rPr lang="zh-CN" altLang="en-US" sz="1200" b="1" dirty="0">
                <a:solidFill>
                  <a:srgbClr val="26589F"/>
                </a:solidFill>
                <a:latin typeface="微软雅黑" panose="020B0503020204020204" pitchFamily="34" charset="-122"/>
                <a:ea typeface="微软雅黑" panose="020B0503020204020204" pitchFamily="34" charset="-122"/>
                <a:cs typeface="Times New Roman" panose="02020603050405020304" pitchFamily="18" charset="0"/>
              </a:rPr>
              <a:t>年中国工程热物理学会传热传质学术会议暨国家自然科学基金传热传质领域项目进展交流会议</a:t>
            </a:r>
          </a:p>
        </p:txBody>
      </p:sp>
      <p:grpSp>
        <p:nvGrpSpPr>
          <p:cNvPr id="12" name="组合 11">
            <a:extLst>
              <a:ext uri="{FF2B5EF4-FFF2-40B4-BE49-F238E27FC236}">
                <a16:creationId xmlns:a16="http://schemas.microsoft.com/office/drawing/2014/main" id="{7DB49004-BF67-4EDA-AAFE-AA241C766E2C}"/>
              </a:ext>
            </a:extLst>
          </p:cNvPr>
          <p:cNvGrpSpPr/>
          <p:nvPr userDrawn="1"/>
        </p:nvGrpSpPr>
        <p:grpSpPr>
          <a:xfrm>
            <a:off x="9293774" y="6417110"/>
            <a:ext cx="2414981" cy="566486"/>
            <a:chOff x="7850708" y="15240"/>
            <a:chExt cx="3331663" cy="826511"/>
          </a:xfrm>
        </p:grpSpPr>
        <p:pic>
          <p:nvPicPr>
            <p:cNvPr id="13" name="图片 12">
              <a:extLst>
                <a:ext uri="{FF2B5EF4-FFF2-40B4-BE49-F238E27FC236}">
                  <a16:creationId xmlns:a16="http://schemas.microsoft.com/office/drawing/2014/main" id="{78629246-3BAF-4DE0-9A8B-DBAEC3E081FC}"/>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r="87093"/>
            <a:stretch/>
          </p:blipFill>
          <p:spPr>
            <a:xfrm>
              <a:off x="7850708" y="15240"/>
              <a:ext cx="661282" cy="826511"/>
            </a:xfrm>
            <a:prstGeom prst="rect">
              <a:avLst/>
            </a:prstGeom>
          </p:spPr>
        </p:pic>
        <p:pic>
          <p:nvPicPr>
            <p:cNvPr id="14" name="Picture 2">
              <a:extLst>
                <a:ext uri="{FF2B5EF4-FFF2-40B4-BE49-F238E27FC236}">
                  <a16:creationId xmlns:a16="http://schemas.microsoft.com/office/drawing/2014/main" id="{DC87DBE1-DD4C-4F10-8D42-CA626470042E}"/>
                </a:ext>
              </a:extLst>
            </p:cNvPr>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l="5035" t="16156" r="70662" b="16211"/>
            <a:stretch/>
          </p:blipFill>
          <p:spPr bwMode="auto">
            <a:xfrm>
              <a:off x="8777727" y="42102"/>
              <a:ext cx="585208" cy="60276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a:extLst>
                <a:ext uri="{FF2B5EF4-FFF2-40B4-BE49-F238E27FC236}">
                  <a16:creationId xmlns:a16="http://schemas.microsoft.com/office/drawing/2014/main" id="{54668A8B-1F67-42B8-AEDF-FA50751AFB27}"/>
                </a:ext>
              </a:extLst>
            </p:cNvPr>
            <p:cNvPicPr>
              <a:picLocks noChangeAspect="1" noChangeArrowheads="1"/>
            </p:cNvPicPr>
            <p:nvPr userDrawn="1"/>
          </p:nvPicPr>
          <p:blipFill>
            <a:blip r:embed="rId5">
              <a:extLst>
                <a:ext uri="{BEBA8EAE-BF5A-486C-A8C5-ECC9F3942E4B}">
                  <a14:imgProps xmlns:a14="http://schemas.microsoft.com/office/drawing/2010/main">
                    <a14:imgLayer r:embed="rId6">
                      <a14:imgEffect>
                        <a14:colorTemperature colorTemp="5900"/>
                      </a14:imgEffect>
                    </a14:imgLayer>
                  </a14:imgProps>
                </a:ext>
                <a:ext uri="{28A0092B-C50C-407E-A947-70E740481C1C}">
                  <a14:useLocalDpi xmlns:a14="http://schemas.microsoft.com/office/drawing/2010/main" val="0"/>
                </a:ext>
              </a:extLst>
            </a:blip>
            <a:srcRect/>
            <a:stretch>
              <a:fillRect/>
            </a:stretch>
          </p:blipFill>
          <p:spPr bwMode="auto">
            <a:xfrm>
              <a:off x="9672416" y="65915"/>
              <a:ext cx="594619" cy="594619"/>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a:extLst>
                <a:ext uri="{FF2B5EF4-FFF2-40B4-BE49-F238E27FC236}">
                  <a16:creationId xmlns:a16="http://schemas.microsoft.com/office/drawing/2014/main" id="{C745B670-3159-40DB-90AD-01132F765204}"/>
                </a:ext>
              </a:extLst>
            </p:cNvPr>
            <p:cNvPicPr>
              <a:picLocks noChangeAspect="1" noChangeArrowheads="1"/>
            </p:cNvPicPr>
            <p:nvPr userDrawn="1"/>
          </p:nvPicPr>
          <p:blipFill rotWithShape="1">
            <a:blip r:embed="rId7">
              <a:extLst>
                <a:ext uri="{28A0092B-C50C-407E-A947-70E740481C1C}">
                  <a14:useLocalDpi xmlns:a14="http://schemas.microsoft.com/office/drawing/2010/main" val="0"/>
                </a:ext>
              </a:extLst>
            </a:blip>
            <a:srcRect l="12278" t="22435" r="66607" b="21796"/>
            <a:stretch/>
          </p:blipFill>
          <p:spPr bwMode="auto">
            <a:xfrm>
              <a:off x="10533075" y="53215"/>
              <a:ext cx="649296" cy="63470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131170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1714B-F361-4881-AD5D-22F07CEC0C5B}" type="datetimeFigureOut">
              <a:rPr lang="zh-CN" altLang="en-US" smtClean="0"/>
              <a:t>2023/9/27</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C3FD6D-542D-456A-9FA7-F2E78DF2A8DA}" type="slidenum">
              <a:rPr lang="zh-CN" altLang="en-US" smtClean="0"/>
              <a:t>‹#›</a:t>
            </a:fld>
            <a:endParaRPr lang="zh-CN" altLang="en-US"/>
          </a:p>
        </p:txBody>
      </p:sp>
    </p:spTree>
    <p:extLst>
      <p:ext uri="{BB962C8B-B14F-4D97-AF65-F5344CB8AC3E}">
        <p14:creationId xmlns:p14="http://schemas.microsoft.com/office/powerpoint/2010/main" val="2760128446"/>
      </p:ext>
    </p:extLst>
  </p:cSld>
  <p:clrMap bg1="lt1" tx1="dk1" bg2="lt2" tx2="dk2" accent1="accent1" accent2="accent2" accent3="accent3" accent4="accent4" accent5="accent5" accent6="accent6" hlink="hlink" folHlink="folHlink"/>
  <p:sldLayoutIdLst>
    <p:sldLayoutId id="2147483673" r:id="rId1"/>
    <p:sldLayoutId id="214748367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2360671" y="1168603"/>
            <a:ext cx="7690104" cy="523220"/>
          </a:xfrm>
          <a:prstGeom prst="rect">
            <a:avLst/>
          </a:prstGeom>
        </p:spPr>
        <p:txBody>
          <a:bodyPr wrap="square">
            <a:spAutoFit/>
          </a:bodyPr>
          <a:lstStyle/>
          <a:p>
            <a:pPr algn="ctr"/>
            <a:r>
              <a:rPr lang="en-US" altLang="zh-CN" sz="2800" b="1" dirty="0">
                <a:solidFill>
                  <a:srgbClr val="000099"/>
                </a:solidFill>
                <a:latin typeface="微软雅黑" panose="020B0503020204020204" pitchFamily="34" charset="-122"/>
                <a:ea typeface="微软雅黑" panose="020B0503020204020204" pitchFamily="34" charset="-122"/>
              </a:rPr>
              <a:t>XXXX</a:t>
            </a:r>
            <a:r>
              <a:rPr lang="zh-CN" altLang="en-US" sz="2800" b="1" dirty="0">
                <a:solidFill>
                  <a:srgbClr val="000099"/>
                </a:solidFill>
                <a:latin typeface="微软雅黑" panose="020B0503020204020204" pitchFamily="34" charset="-122"/>
                <a:ea typeface="微软雅黑" panose="020B0503020204020204" pitchFamily="34" charset="-122"/>
              </a:rPr>
              <a:t>传热传质</a:t>
            </a:r>
            <a:r>
              <a:rPr lang="en-US" altLang="zh-CN" sz="2800" b="1" dirty="0">
                <a:solidFill>
                  <a:srgbClr val="000099"/>
                </a:solidFill>
                <a:latin typeface="微软雅黑" panose="020B0503020204020204" pitchFamily="34" charset="-122"/>
                <a:ea typeface="微软雅黑" panose="020B0503020204020204" pitchFamily="34" charset="-122"/>
              </a:rPr>
              <a:t>XXXX</a:t>
            </a:r>
            <a:r>
              <a:rPr lang="zh-CN" altLang="en-US" sz="2800" b="1" dirty="0">
                <a:solidFill>
                  <a:srgbClr val="000099"/>
                </a:solidFill>
                <a:latin typeface="微软雅黑" panose="020B0503020204020204" pitchFamily="34" charset="-122"/>
                <a:ea typeface="微软雅黑" panose="020B0503020204020204" pitchFamily="34" charset="-122"/>
              </a:rPr>
              <a:t>研究</a:t>
            </a:r>
            <a:endParaRPr lang="en-US" sz="2800" b="1" dirty="0">
              <a:solidFill>
                <a:srgbClr val="000099"/>
              </a:solidFill>
              <a:latin typeface="微软雅黑" panose="020B0503020204020204" pitchFamily="34" charset="-122"/>
              <a:ea typeface="微软雅黑" panose="020B0503020204020204" pitchFamily="34" charset="-122"/>
            </a:endParaRPr>
          </a:p>
        </p:txBody>
      </p:sp>
      <p:sp>
        <p:nvSpPr>
          <p:cNvPr id="12" name="矩形 11"/>
          <p:cNvSpPr/>
          <p:nvPr/>
        </p:nvSpPr>
        <p:spPr>
          <a:xfrm>
            <a:off x="229417" y="983934"/>
            <a:ext cx="2583633" cy="400110"/>
          </a:xfrm>
          <a:prstGeom prst="rect">
            <a:avLst/>
          </a:prstGeom>
          <a:solidFill>
            <a:schemeClr val="bg1"/>
          </a:solidFill>
        </p:spPr>
        <p:txBody>
          <a:bodyPr wrap="square">
            <a:spAutoFit/>
          </a:bodyPr>
          <a:lstStyle/>
          <a:p>
            <a:r>
              <a:rPr lang="zh-CN" altLang="en-US" sz="2000" b="1" dirty="0">
                <a:latin typeface="Times New Roman" panose="02020603050405020304" pitchFamily="18" charset="0"/>
                <a:ea typeface="微软雅黑" panose="020B0503020204020204" pitchFamily="34" charset="-122"/>
                <a:cs typeface="Times New Roman" panose="02020603050405020304" pitchFamily="18" charset="0"/>
              </a:rPr>
              <a:t>论文编号：</a:t>
            </a:r>
            <a:r>
              <a:rPr lang="en-US" sz="2000" b="1" dirty="0">
                <a:latin typeface="Times New Roman" panose="02020603050405020304" pitchFamily="18" charset="0"/>
                <a:ea typeface="微软雅黑" panose="020B0503020204020204" pitchFamily="34" charset="-122"/>
                <a:cs typeface="Times New Roman" panose="02020603050405020304" pitchFamily="18" charset="0"/>
              </a:rPr>
              <a:t>203145</a:t>
            </a:r>
            <a:endParaRPr lang="en-US" sz="2000" dirty="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3" name="矩形 12"/>
          <p:cNvSpPr/>
          <p:nvPr/>
        </p:nvSpPr>
        <p:spPr>
          <a:xfrm>
            <a:off x="1445260" y="1735316"/>
            <a:ext cx="9317736" cy="1138773"/>
          </a:xfrm>
          <a:prstGeom prst="rect">
            <a:avLst/>
          </a:prstGeom>
        </p:spPr>
        <p:txBody>
          <a:bodyPr wrap="square">
            <a:spAutoFit/>
          </a:bodyPr>
          <a:lstStyle/>
          <a:p>
            <a:pPr algn="ct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张三</a:t>
            </a:r>
            <a:r>
              <a:rPr lang="en-US" altLang="zh-CN" sz="2000" b="1" baseline="30000" dirty="0">
                <a:latin typeface="微软雅黑" panose="020B0503020204020204" pitchFamily="34" charset="-122"/>
                <a:ea typeface="微软雅黑" panose="020B0503020204020204" pitchFamily="34" charset="-122"/>
                <a:cs typeface="Times New Roman" panose="02020603050405020304" pitchFamily="18" charset="0"/>
              </a:rPr>
              <a:t>1</a:t>
            </a: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，李四</a:t>
            </a:r>
            <a:r>
              <a:rPr lang="en-US" altLang="zh-CN" sz="2000" b="1" baseline="30000" dirty="0">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，王五</a:t>
            </a:r>
            <a:r>
              <a:rPr lang="en-US" altLang="zh-CN" sz="2000" b="1" baseline="30000" dirty="0">
                <a:latin typeface="微软雅黑" panose="020B0503020204020204" pitchFamily="34" charset="-122"/>
                <a:ea typeface="微软雅黑" panose="020B0503020204020204" pitchFamily="34" charset="-122"/>
                <a:cs typeface="Times New Roman" panose="02020603050405020304" pitchFamily="18" charset="0"/>
              </a:rPr>
              <a:t>1 ,* </a:t>
            </a: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，赵六</a:t>
            </a:r>
            <a:r>
              <a:rPr lang="en-US" altLang="zh-CN" sz="2000" b="1" baseline="30000" dirty="0">
                <a:latin typeface="微软雅黑" panose="020B0503020204020204" pitchFamily="34" charset="-122"/>
                <a:ea typeface="微软雅黑" panose="020B0503020204020204" pitchFamily="34" charset="-122"/>
                <a:cs typeface="Times New Roman" panose="02020603050405020304" pitchFamily="18" charset="0"/>
              </a:rPr>
              <a:t>2</a:t>
            </a:r>
          </a:p>
          <a:p>
            <a:pPr algn="ct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1. XXXX</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大学，北京 </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100084</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a:p>
            <a:pPr algn="ct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2.</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XXXX</a:t>
            </a:r>
            <a:r>
              <a:rPr lang="zh-CN" altLang="en-US" sz="1600" dirty="0">
                <a:latin typeface="微软雅黑" panose="020B0503020204020204" pitchFamily="34" charset="-122"/>
                <a:ea typeface="微软雅黑" panose="020B0503020204020204" pitchFamily="34" charset="-122"/>
                <a:cs typeface="Times New Roman" panose="02020603050405020304" pitchFamily="18" charset="0"/>
              </a:rPr>
              <a:t>实验室，南京 </a:t>
            </a: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100190</a:t>
            </a:r>
          </a:p>
          <a:p>
            <a:pPr algn="ctr"/>
            <a:r>
              <a:rPr lang="en-US" altLang="zh-CN" sz="1600" dirty="0">
                <a:latin typeface="微软雅黑" panose="020B0503020204020204" pitchFamily="34" charset="-122"/>
                <a:ea typeface="微软雅黑" panose="020B0503020204020204" pitchFamily="34" charset="-122"/>
                <a:cs typeface="Times New Roman" panose="02020603050405020304" pitchFamily="18" charset="0"/>
              </a:rPr>
              <a:t>* E-mail: wangwu@affiliation.cn</a:t>
            </a:r>
          </a:p>
        </p:txBody>
      </p:sp>
    </p:spTree>
    <p:custDataLst>
      <p:tags r:id="rId1"/>
    </p:custDataLst>
    <p:extLst>
      <p:ext uri="{BB962C8B-B14F-4D97-AF65-F5344CB8AC3E}">
        <p14:creationId xmlns:p14="http://schemas.microsoft.com/office/powerpoint/2010/main" val="665200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70400426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6.6"/>
</p:tagLst>
</file>

<file path=ppt/tags/tag2.xml><?xml version="1.0" encoding="utf-8"?>
<p:tagLst xmlns:a="http://schemas.openxmlformats.org/drawingml/2006/main" xmlns:r="http://schemas.openxmlformats.org/officeDocument/2006/relationships" xmlns:p="http://schemas.openxmlformats.org/presentationml/2006/main">
  <p:tag name="TIMING" val="|26.9"/>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884</TotalTime>
  <Words>49</Words>
  <Application>Microsoft Office PowerPoint</Application>
  <PresentationFormat>宽屏</PresentationFormat>
  <Paragraphs>8</Paragraphs>
  <Slides>2</Slides>
  <Notes>2</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vt:i4>
      </vt:variant>
    </vt:vector>
  </HeadingPairs>
  <TitlesOfParts>
    <vt:vector size="8" baseType="lpstr">
      <vt:lpstr>微软雅黑</vt:lpstr>
      <vt:lpstr>Arial</vt:lpstr>
      <vt:lpstr>Calibri</vt:lpstr>
      <vt:lpstr>Calibri Light</vt:lpstr>
      <vt:lpstr>Times New Roman</vt:lpstr>
      <vt:lpstr>Office 主题​​</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huayuchao19@163.com</dc:creator>
  <cp:lastModifiedBy>杨 肖峰</cp:lastModifiedBy>
  <cp:revision>154</cp:revision>
  <dcterms:created xsi:type="dcterms:W3CDTF">2018-07-17T04:48:17Z</dcterms:created>
  <dcterms:modified xsi:type="dcterms:W3CDTF">2023-09-27T14:47:10Z</dcterms:modified>
</cp:coreProperties>
</file>