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4479885" cy="4355973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20" userDrawn="1">
          <p15:clr>
            <a:srgbClr val="A4A3A4"/>
          </p15:clr>
        </p15:guide>
        <p15:guide id="2" pos="7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720"/>
        <p:guide pos="77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6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07039" y="5808000"/>
            <a:ext cx="19675558" cy="1632642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606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407039" y="22614613"/>
            <a:ext cx="19675558" cy="935225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6425" spc="200"/>
            </a:lvl1pPr>
            <a:lvl2pPr marL="1224280" indent="0" algn="ctr">
              <a:buNone/>
              <a:defRPr sz="5355"/>
            </a:lvl2pPr>
            <a:lvl3pPr marL="2447925" indent="0" algn="ctr">
              <a:buNone/>
              <a:defRPr sz="4820"/>
            </a:lvl3pPr>
            <a:lvl4pPr marL="3672205" indent="0" algn="ctr">
              <a:buNone/>
              <a:defRPr sz="4285"/>
            </a:lvl4pPr>
            <a:lvl5pPr marL="4895850" indent="0" algn="ctr">
              <a:buNone/>
              <a:defRPr sz="4285"/>
            </a:lvl5pPr>
            <a:lvl6pPr marL="6120130" indent="0" algn="ctr">
              <a:buNone/>
              <a:defRPr sz="4285"/>
            </a:lvl6pPr>
            <a:lvl7pPr marL="7343775" indent="0" algn="ctr">
              <a:buNone/>
              <a:defRPr sz="4285"/>
            </a:lvl7pPr>
            <a:lvl8pPr marL="8568055" indent="0" algn="ctr">
              <a:buNone/>
              <a:defRPr sz="4285"/>
            </a:lvl8pPr>
            <a:lvl9pPr marL="9791700" indent="0" algn="ctr">
              <a:buNone/>
              <a:defRPr sz="428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21591" y="4916220"/>
            <a:ext cx="22031999" cy="3482513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407039" y="15777637"/>
            <a:ext cx="19675558" cy="647111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606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407039" y="22614613"/>
            <a:ext cx="19675558" cy="299546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642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21591" y="3864378"/>
            <a:ext cx="22024771" cy="448176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21591" y="9466582"/>
            <a:ext cx="22024771" cy="302290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997275" y="24443904"/>
            <a:ext cx="15598771" cy="4870488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178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997275" y="29314392"/>
            <a:ext cx="15598771" cy="551074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48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24280" indent="0">
              <a:buNone/>
              <a:defRPr sz="4285">
                <a:solidFill>
                  <a:schemeClr val="tx1">
                    <a:tint val="75000"/>
                  </a:schemeClr>
                </a:solidFill>
              </a:defRPr>
            </a:lvl2pPr>
            <a:lvl3pPr marL="2447925" indent="0">
              <a:buNone/>
              <a:defRPr sz="4285">
                <a:solidFill>
                  <a:schemeClr val="tx1">
                    <a:tint val="75000"/>
                  </a:schemeClr>
                </a:solidFill>
              </a:defRPr>
            </a:lvl3pPr>
            <a:lvl4pPr marL="3672205" indent="0">
              <a:buNone/>
              <a:defRPr sz="4285">
                <a:solidFill>
                  <a:schemeClr val="tx1">
                    <a:tint val="75000"/>
                  </a:schemeClr>
                </a:solidFill>
              </a:defRPr>
            </a:lvl4pPr>
            <a:lvl5pPr marL="4895850" indent="0">
              <a:buNone/>
              <a:defRPr sz="4285">
                <a:solidFill>
                  <a:schemeClr val="tx1">
                    <a:tint val="75000"/>
                  </a:schemeClr>
                </a:solidFill>
              </a:defRPr>
            </a:lvl5pPr>
            <a:lvl6pPr marL="6120130" indent="0">
              <a:buNone/>
              <a:defRPr sz="4285">
                <a:solidFill>
                  <a:schemeClr val="tx1">
                    <a:tint val="75000"/>
                  </a:schemeClr>
                </a:solidFill>
              </a:defRPr>
            </a:lvl6pPr>
            <a:lvl7pPr marL="7343775" indent="0">
              <a:buNone/>
              <a:defRPr sz="4285">
                <a:solidFill>
                  <a:schemeClr val="tx1">
                    <a:tint val="75000"/>
                  </a:schemeClr>
                </a:solidFill>
              </a:defRPr>
            </a:lvl7pPr>
            <a:lvl8pPr marL="8568055" indent="0">
              <a:buNone/>
              <a:defRPr sz="4285">
                <a:solidFill>
                  <a:schemeClr val="tx1">
                    <a:tint val="75000"/>
                  </a:schemeClr>
                </a:solidFill>
              </a:defRPr>
            </a:lvl8pPr>
            <a:lvl9pPr marL="9791700" indent="0">
              <a:buNone/>
              <a:defRPr sz="4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21591" y="3864378"/>
            <a:ext cx="22024771" cy="448176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21591" y="9535181"/>
            <a:ext cx="10394362" cy="3016043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2873685" y="9535181"/>
            <a:ext cx="10394362" cy="3016043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21591" y="3864378"/>
            <a:ext cx="22024771" cy="448176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221591" y="9077858"/>
            <a:ext cx="10726866" cy="242381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3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24280" indent="0">
              <a:buNone/>
              <a:defRPr sz="5355" b="1"/>
            </a:lvl2pPr>
            <a:lvl3pPr marL="2447925" indent="0">
              <a:buNone/>
              <a:defRPr sz="4820" b="1"/>
            </a:lvl3pPr>
            <a:lvl4pPr marL="3672205" indent="0">
              <a:buNone/>
              <a:defRPr sz="4285" b="1"/>
            </a:lvl4pPr>
            <a:lvl5pPr marL="4895850" indent="0">
              <a:buNone/>
              <a:defRPr sz="4285" b="1"/>
            </a:lvl5pPr>
            <a:lvl6pPr marL="6120130" indent="0">
              <a:buNone/>
              <a:defRPr sz="4285" b="1"/>
            </a:lvl6pPr>
            <a:lvl7pPr marL="7343775" indent="0">
              <a:buNone/>
              <a:defRPr sz="4285" b="1"/>
            </a:lvl7pPr>
            <a:lvl8pPr marL="8568055" indent="0">
              <a:buNone/>
              <a:defRPr sz="4285" b="1"/>
            </a:lvl8pPr>
            <a:lvl9pPr marL="9791700" indent="0">
              <a:buNone/>
              <a:defRPr sz="428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221591" y="11776062"/>
            <a:ext cx="10726866" cy="27919558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2520600" y="9030404"/>
            <a:ext cx="10726866" cy="242381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3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24280" indent="0">
              <a:buNone/>
              <a:defRPr sz="5355" b="1"/>
            </a:lvl2pPr>
            <a:lvl3pPr marL="2447925" indent="0">
              <a:buNone/>
              <a:defRPr sz="4820" b="1"/>
            </a:lvl3pPr>
            <a:lvl4pPr marL="3672205" indent="0">
              <a:buNone/>
              <a:defRPr sz="4285" b="1"/>
            </a:lvl4pPr>
            <a:lvl5pPr marL="4895850" indent="0">
              <a:buNone/>
              <a:defRPr sz="4285" b="1"/>
            </a:lvl5pPr>
            <a:lvl6pPr marL="6120130" indent="0">
              <a:buNone/>
              <a:defRPr sz="4285" b="1"/>
            </a:lvl6pPr>
            <a:lvl7pPr marL="7343775" indent="0">
              <a:buNone/>
              <a:defRPr sz="4285" b="1"/>
            </a:lvl7pPr>
            <a:lvl8pPr marL="8568055" indent="0">
              <a:buNone/>
              <a:defRPr sz="4285" b="1"/>
            </a:lvl8pPr>
            <a:lvl9pPr marL="9791700" indent="0">
              <a:buNone/>
              <a:defRPr sz="428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2520600" y="11776062"/>
            <a:ext cx="10726866" cy="27919558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21591" y="3864378"/>
            <a:ext cx="22024771" cy="448176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221591" y="9878173"/>
            <a:ext cx="10507359" cy="2926866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428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2750803" y="9878173"/>
            <a:ext cx="10495559" cy="2926866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428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0550188" y="5808000"/>
            <a:ext cx="2096220" cy="31943998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749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836000" y="5808000"/>
            <a:ext cx="18410598" cy="31943998"/>
          </a:xfrm>
        </p:spPr>
        <p:txBody>
          <a:bodyPr vert="eaVert" lIns="46800" tIns="46800" rIns="46800" bIns="46800"/>
          <a:lstStyle>
            <a:lvl1pPr marL="612140" indent="-612140">
              <a:spcAft>
                <a:spcPts val="1000"/>
              </a:spcAft>
              <a:defRPr spc="300"/>
            </a:lvl1pPr>
            <a:lvl2pPr marL="1835785" indent="-612140">
              <a:defRPr spc="300"/>
            </a:lvl2pPr>
            <a:lvl3pPr marL="3060065" indent="-612140">
              <a:defRPr spc="300"/>
            </a:lvl3pPr>
            <a:lvl4pPr marL="4283710" indent="-612140">
              <a:defRPr spc="300"/>
            </a:lvl4pPr>
            <a:lvl5pPr marL="5507990" indent="-61214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221591" y="3864378"/>
            <a:ext cx="22024771" cy="44817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221591" y="9466582"/>
            <a:ext cx="22024771" cy="302290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228819" y="40107211"/>
            <a:ext cx="5421260" cy="2012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6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8264409" y="40107211"/>
            <a:ext cx="7951181" cy="2012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6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7825102" y="40107211"/>
            <a:ext cx="5421260" cy="2012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6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47925" rtl="0" eaLnBrk="1" fontAlgn="auto" latinLnBrk="0" hangingPunct="1">
        <a:lnSpc>
          <a:spcPct val="100000"/>
        </a:lnSpc>
        <a:spcBef>
          <a:spcPct val="0"/>
        </a:spcBef>
        <a:buNone/>
        <a:defRPr sz="964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612140" indent="-612140" algn="l" defTabSz="244792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48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835785" indent="-612140" algn="l" defTabSz="24479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4309745" algn="l"/>
          <a:tab pos="4309745" algn="l"/>
          <a:tab pos="4309745" algn="l"/>
          <a:tab pos="4309745" algn="l"/>
        </a:tabLst>
        <a:defRPr sz="42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060065" indent="-612140" algn="l" defTabSz="24479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42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4283710" indent="-612140" algn="l" defTabSz="24479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37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5507990" indent="-612140" algn="l" defTabSz="24479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37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6732270" indent="-612140" algn="l" defTabSz="2447925" rtl="0" eaLnBrk="1" latinLnBrk="0" hangingPunct="1">
        <a:lnSpc>
          <a:spcPct val="90000"/>
        </a:lnSpc>
        <a:spcBef>
          <a:spcPct val="269000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6pPr>
      <a:lvl7pPr marL="7955915" indent="-612140" algn="l" defTabSz="2447925" rtl="0" eaLnBrk="1" latinLnBrk="0" hangingPunct="1">
        <a:lnSpc>
          <a:spcPct val="90000"/>
        </a:lnSpc>
        <a:spcBef>
          <a:spcPct val="269000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7pPr>
      <a:lvl8pPr marL="9180195" indent="-612140" algn="l" defTabSz="2447925" rtl="0" eaLnBrk="1" latinLnBrk="0" hangingPunct="1">
        <a:lnSpc>
          <a:spcPct val="90000"/>
        </a:lnSpc>
        <a:spcBef>
          <a:spcPct val="269000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8pPr>
      <a:lvl9pPr marL="10403840" indent="-612140" algn="l" defTabSz="2447925" rtl="0" eaLnBrk="1" latinLnBrk="0" hangingPunct="1">
        <a:lnSpc>
          <a:spcPct val="90000"/>
        </a:lnSpc>
        <a:spcBef>
          <a:spcPct val="269000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1pPr>
      <a:lvl2pPr marL="1224280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2pPr>
      <a:lvl3pPr marL="2447925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3pPr>
      <a:lvl4pPr marL="3672205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4pPr>
      <a:lvl5pPr marL="4895850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5pPr>
      <a:lvl6pPr marL="6120130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6pPr>
      <a:lvl7pPr marL="7343775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7pPr>
      <a:lvl8pPr marL="8568055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8pPr>
      <a:lvl9pPr marL="9791700" algn="l" defTabSz="2447925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58889" y="5654450"/>
            <a:ext cx="19776428" cy="1212215"/>
          </a:xfrm>
          <a:prstGeom prst="rect">
            <a:avLst/>
          </a:prstGeom>
          <a:noFill/>
          <a:ln>
            <a:noFill/>
          </a:ln>
        </p:spPr>
        <p:txBody>
          <a:bodyPr lIns="197133" tIns="98566" rIns="197133" bIns="98566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POSTER RESEARCH GUIDELINES</a:t>
            </a:r>
            <a:endParaRPr kumimoji="0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38020" y="7973060"/>
            <a:ext cx="21386165" cy="14864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Please be guided with the following poster design principles: </a:t>
            </a:r>
            <a:endParaRPr lang="zh-CN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a. Text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Keep text to a minimum and do not “overfill” your poster. It is recommended to have a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maximum of 900 words in a poster.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Avoid blocks of text longer than 15 lines.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Minimize use of underlining; use italics instead.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Do not write entirely in CAPITALS as it would be difficult to read.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b. Line Spacing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Set line spacing at 1 or 1.1 size.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It is important to have consistent line spacing throughout the poster for a professional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image and easier readability. It also helps when displaying superscript or subscript data.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c. Graphics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It is advisable to use some graphics on your poster, such as pictures, charts, SmartArt,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flow diagrams; these will help break up blocks of text and make the poster more attractive.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Images should be on high resolution.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Avoid using complex 3D charts, which makes it confusing and harder for some people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to interpret the values.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d. Colors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Most people prefer to read dark text on a light background.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If you have a dark background, ensure you have light text on top so it is readable.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Try and have a theme of colors to use – about 2 to 4 colors (light blue, light green, light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yellow, and pink)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• Avoid too many overly bright colors. Although they are attractive and eye-catching, they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may give readers a headache and eye strain.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059940" y="23431500"/>
            <a:ext cx="2138616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buClrTx/>
              <a:buSzTx/>
              <a:buNone/>
            </a:pPr>
            <a:r>
              <a:rPr lang="zh-CN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For the poster font size and style, these are the guidelines: </a:t>
            </a:r>
            <a:endParaRPr lang="zh-CN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a. Title Text – Bold, large size, Arial font. Use sentence case for the title (i.e., capitalize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only the first letter of the first word and proper nouns).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b. Author Text – Same font as title, smaller size, Italic.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c. Subheadings – Larger than the main text, often in bold as well. Use Arial font.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d. Main Text – Smaller than the subheadings, readable enough for the given dimensions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of the poster. Use Arial font. 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Tx/>
              <a:buNone/>
            </a:pP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e. Reference Text – can be a bit smaller than the font size of the main text. Use Arial font.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COMMONDATA" val="eyJoZGlkIjoiMjUwN2EyMmE3YzI4YWUwMzVmZjQ4YmI4M2Q0NzkyNW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1935</Words>
  <Application>WPS 演示</Application>
  <PresentationFormat>宽屏</PresentationFormat>
  <Paragraphs>36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Bernard MT Condensed</vt:lpstr>
      <vt:lpstr>Berlin Sans FB</vt:lpstr>
      <vt:lpstr>Bodoni MT Black</vt:lpstr>
      <vt:lpstr>Bodoni MT Condensed</vt:lpstr>
      <vt:lpstr>Cambria</vt:lpstr>
      <vt:lpstr>Candara Light</vt:lpstr>
      <vt:lpstr>Calibri Light</vt:lpstr>
      <vt:lpstr>Bradley Hand ITC</vt:lpstr>
      <vt:lpstr>Berlin Sans FB Demi</vt:lpstr>
      <vt:lpstr>Bahnschrift SemiBold</vt:lpstr>
      <vt:lpstr>仿宋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杨儿</cp:lastModifiedBy>
  <cp:revision>157</cp:revision>
  <dcterms:created xsi:type="dcterms:W3CDTF">2019-06-19T02:08:00Z</dcterms:created>
  <dcterms:modified xsi:type="dcterms:W3CDTF">2023-09-22T07:04:41Z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7EF8BFF13A2B4B3490888A4C41B2BC2F_11</vt:lpwstr>
  </property>
</Properties>
</file>