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32399605" cy="4319968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3606"/>
        <p:guide pos="102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6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185849" y="5760118"/>
            <a:ext cx="26041685" cy="1619182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2126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185849" y="22428178"/>
            <a:ext cx="26041685" cy="927515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8505" spc="200"/>
            </a:lvl1pPr>
            <a:lvl2pPr marL="1620520" indent="0" algn="ctr">
              <a:buNone/>
              <a:defRPr sz="7090"/>
            </a:lvl2pPr>
            <a:lvl3pPr marL="3239770" indent="0" algn="ctr">
              <a:buNone/>
              <a:defRPr sz="6380"/>
            </a:lvl3pPr>
            <a:lvl4pPr marL="4860925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7075150" y="2166620"/>
            <a:ext cx="10800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616843" y="4875691"/>
            <a:ext cx="29160564" cy="3453803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185849" y="15647565"/>
            <a:ext cx="26041685" cy="641777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2126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3185849" y="22428178"/>
            <a:ext cx="26041685" cy="2970769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850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43" y="3832520"/>
            <a:ext cx="29150998" cy="4444816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616843" y="9388539"/>
            <a:ext cx="29150998" cy="2997982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290614" y="24242388"/>
            <a:ext cx="20645833" cy="4830336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5595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290614" y="29072724"/>
            <a:ext cx="20645833" cy="5465309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63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62052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86092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43" y="3832520"/>
            <a:ext cx="29150998" cy="4444816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616843" y="9456573"/>
            <a:ext cx="13757511" cy="29911796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7039031" y="9456573"/>
            <a:ext cx="13757511" cy="29911796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43" y="3832520"/>
            <a:ext cx="29150998" cy="4444816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616843" y="9003020"/>
            <a:ext cx="14197598" cy="2403829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709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20520" indent="0">
              <a:buNone/>
              <a:defRPr sz="7090" b="1"/>
            </a:lvl2pPr>
            <a:lvl3pPr marL="3239770" indent="0">
              <a:buNone/>
              <a:defRPr sz="6380" b="1"/>
            </a:lvl3pPr>
            <a:lvl4pPr marL="4860925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616843" y="11678980"/>
            <a:ext cx="14197598" cy="2768938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6571703" y="8955958"/>
            <a:ext cx="14197598" cy="2403829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709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20520" indent="0">
              <a:buNone/>
              <a:defRPr sz="7090" b="1"/>
            </a:lvl2pPr>
            <a:lvl3pPr marL="3239770" indent="0">
              <a:buNone/>
              <a:defRPr sz="6380" b="1"/>
            </a:lvl3pPr>
            <a:lvl4pPr marL="4860925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6571703" y="11678980"/>
            <a:ext cx="14197598" cy="2768938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43" y="3832520"/>
            <a:ext cx="29150998" cy="4444816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616843" y="9796737"/>
            <a:ext cx="13907068" cy="2902736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67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6876391" y="9796737"/>
            <a:ext cx="13891451" cy="2902736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67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7199306" y="5760118"/>
            <a:ext cx="2774463" cy="3168065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992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2430047" y="5760118"/>
            <a:ext cx="24367440" cy="31680651"/>
          </a:xfrm>
        </p:spPr>
        <p:txBody>
          <a:bodyPr vert="eaVert" lIns="46800" tIns="46800" rIns="46800" bIns="46800"/>
          <a:lstStyle>
            <a:lvl1pPr marL="810260" indent="-810260">
              <a:spcAft>
                <a:spcPts val="1000"/>
              </a:spcAft>
              <a:defRPr spc="300"/>
            </a:lvl1pPr>
            <a:lvl2pPr marL="2429510" indent="-810260">
              <a:defRPr spc="300"/>
            </a:lvl2pPr>
            <a:lvl3pPr marL="4050030" indent="-810260">
              <a:defRPr spc="300"/>
            </a:lvl3pPr>
            <a:lvl4pPr marL="5669915" indent="-810260">
              <a:defRPr spc="300"/>
            </a:lvl4pPr>
            <a:lvl5pPr marL="7290435" indent="-81026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jpe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616843" y="3832520"/>
            <a:ext cx="29150998" cy="4444816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616843" y="9388539"/>
            <a:ext cx="29150998" cy="29979829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626409" y="39776567"/>
            <a:ext cx="7175336" cy="199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54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10938400" y="39776567"/>
            <a:ext cx="10523826" cy="199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54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23592504" y="39776567"/>
            <a:ext cx="7175336" cy="199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54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79f913cd6f6bafe1eaf23a28f68172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32398970" cy="462788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fontAlgn="auto" latinLnBrk="0" hangingPunct="1">
        <a:lnSpc>
          <a:spcPct val="100000"/>
        </a:lnSpc>
        <a:spcBef>
          <a:spcPct val="0"/>
        </a:spcBef>
        <a:buNone/>
        <a:defRPr sz="1276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●"/>
        <a:defRPr sz="63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429510" indent="-810260" algn="l" defTabSz="3239770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tabLst>
          <a:tab pos="5704205" algn="l"/>
          <a:tab pos="5704205" algn="l"/>
          <a:tab pos="5704205" algn="l"/>
          <a:tab pos="5704205" algn="l"/>
        </a:tabLst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4050030" indent="-810260" algn="l" defTabSz="3239770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669915" indent="-810260" algn="l" defTabSz="3239770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7290435" indent="-810260" algn="l" defTabSz="3239770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B0604020202020204" pitchFamily="34" charset="0"/>
        <a:buChar char="•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891032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2052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92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32012" y="5520068"/>
            <a:ext cx="23266833" cy="1426210"/>
          </a:xfrm>
          <a:prstGeom prst="rect">
            <a:avLst/>
          </a:prstGeom>
          <a:noFill/>
          <a:ln>
            <a:noFill/>
          </a:ln>
        </p:spPr>
        <p:txBody>
          <a:bodyPr lIns="231922" tIns="115960" rIns="231922" bIns="115960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77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POSTER RESEARCH GUIDELINES</a:t>
            </a:r>
            <a:endParaRPr kumimoji="0" sz="77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36861" y="8247896"/>
            <a:ext cx="25160677" cy="17480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4705" b="1">
                <a:latin typeface="Arial" panose="020B0604020202020204" pitchFamily="34" charset="0"/>
                <a:cs typeface="Arial" panose="020B0604020202020204" pitchFamily="34" charset="0"/>
              </a:rPr>
              <a:t>Please be guided with the following poster design principles: </a:t>
            </a:r>
            <a:endParaRPr lang="zh-CN" altLang="en-US" sz="4705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a. Text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• Keep text to a minimum and do not “overfill” your poster. It is recommended to have a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maximum of 900 words in a poster.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• Avoid blocks of text longer than 15 lines.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• Minimize use of underlining; use italics instead.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• Do not write entirely in CAPITALS as it would be difficult to read.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b. Line Spacing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• Set line spacing at 1 or 1.1 size.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• It is important to have consistent line spacing throughout the poster for a professional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image and easier readability. It also helps when displaying superscript or subscript data.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c. Graphics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• It is advisable to use some graphics on your poster, such as pictures, charts, SmartArt,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flow diagrams; these will help break up blocks of text and make the poster more attractive.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• Images should be on high resolution.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• Avoid using complex 3D charts, which makes it confusing and harder for some people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to interpret the values.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d. Colors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• Most people prefer to read dark text on a light background.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• If you have a dark background, ensure you have light text on top so it is readable.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• Try and have a theme of colors to use – about 2 to 4 colors (light blue, light green, light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yellow, and pink)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• Avoid too many overly bright colors. Although they are attractive and eye-catching, they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may give readers a headache and eye strain.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3980300" y="26434645"/>
            <a:ext cx="25160677" cy="5887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buClrTx/>
              <a:buSzTx/>
              <a:buNone/>
            </a:pPr>
            <a:r>
              <a:rPr lang="zh-CN" altLang="en-US" sz="4705" b="1">
                <a:latin typeface="Arial" panose="020B0604020202020204" pitchFamily="34" charset="0"/>
                <a:cs typeface="Arial" panose="020B0604020202020204" pitchFamily="34" charset="0"/>
              </a:rPr>
              <a:t>For the poster font size and style, these are the guidelines: </a:t>
            </a:r>
            <a:endParaRPr lang="zh-CN" altLang="en-US" sz="4705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Tx/>
              <a:buNone/>
            </a:pPr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a. Title Text – Bold, large size, Arial font. Use sentence case for the title (i.e., capitalize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Tx/>
              <a:buNone/>
            </a:pPr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only the first letter of the first word and proper nouns).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Tx/>
              <a:buNone/>
            </a:pPr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b. Author Text – Same font as title, smaller size, Italic.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Tx/>
              <a:buNone/>
            </a:pPr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c. Subheadings – Larger than the main text, often in bold as well. Use Arial font.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Tx/>
              <a:buNone/>
            </a:pPr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d. Main Text – Smaller than the subheadings, readable enough for the given dimensions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Tx/>
              <a:buNone/>
            </a:pPr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of the poster. Use Arial font. 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Tx/>
              <a:buNone/>
            </a:pPr>
            <a:r>
              <a:rPr lang="zh-CN" altLang="en-US" sz="4705">
                <a:latin typeface="Arial" panose="020B0604020202020204" pitchFamily="34" charset="0"/>
                <a:cs typeface="Arial" panose="020B0604020202020204" pitchFamily="34" charset="0"/>
              </a:rPr>
              <a:t>e. Reference Text – can be a bit smaller than the font size of the main text. Use Arial font.</a:t>
            </a:r>
            <a:endParaRPr lang="zh-CN" altLang="en-US" sz="470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COMMONDATA" val="eyJoZGlkIjoiMjUwN2EyMmE3YzI4YWUwMzVmZjQ4YmI4M2Q0NzkyNWQifQ=="/>
  <p:tag name="commondata" val="eyJoZGlkIjoiMDljYzUzMWQ4OWI0YzBkYjYzMDRhZTY5ZjZkYmFmYTg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1935</Words>
  <Application>WPS 演示</Application>
  <PresentationFormat>宽屏</PresentationFormat>
  <Paragraphs>36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Calibri</vt:lpstr>
      <vt:lpstr>微软雅黑</vt:lpstr>
      <vt:lpstr>Arial Unicode MS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Mpanda</cp:lastModifiedBy>
  <cp:revision>161</cp:revision>
  <dcterms:created xsi:type="dcterms:W3CDTF">2019-06-19T02:08:00Z</dcterms:created>
  <dcterms:modified xsi:type="dcterms:W3CDTF">2024-04-22T10:01:16Z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64A3CB83EE1A412480F87292DDAC0958_13</vt:lpwstr>
  </property>
</Properties>
</file>